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1"/>
  </p:notesMasterIdLst>
  <p:sldIdLst>
    <p:sldId id="2050" r:id="rId2"/>
    <p:sldId id="1842" r:id="rId3"/>
    <p:sldId id="1843" r:id="rId4"/>
    <p:sldId id="1844" r:id="rId5"/>
    <p:sldId id="2051" r:id="rId6"/>
    <p:sldId id="2052" r:id="rId7"/>
    <p:sldId id="1845" r:id="rId8"/>
    <p:sldId id="1846" r:id="rId9"/>
    <p:sldId id="1847" r:id="rId10"/>
    <p:sldId id="2055" r:id="rId11"/>
    <p:sldId id="2053" r:id="rId12"/>
    <p:sldId id="2054" r:id="rId13"/>
    <p:sldId id="2056" r:id="rId14"/>
    <p:sldId id="2061" r:id="rId15"/>
    <p:sldId id="2057" r:id="rId16"/>
    <p:sldId id="2058" r:id="rId17"/>
    <p:sldId id="2060" r:id="rId18"/>
    <p:sldId id="2059" r:id="rId19"/>
    <p:sldId id="2063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Times" panose="02020603050405020304" pitchFamily="18" charset="0"/>
      <p:regular r:id="rId26"/>
      <p:bold r:id="rId27"/>
      <p:italic r:id="rId28"/>
      <p:boldItalic r:id="rId29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ystem.Object" id="{E13B8AA3-45FD-4D59-B615-92B5DA13F5BC}">
          <p14:sldIdLst>
            <p14:sldId id="2050"/>
            <p14:sldId id="1842"/>
            <p14:sldId id="1843"/>
            <p14:sldId id="1844"/>
            <p14:sldId id="2051"/>
            <p14:sldId id="2052"/>
            <p14:sldId id="1845"/>
            <p14:sldId id="1846"/>
            <p14:sldId id="1847"/>
            <p14:sldId id="2055"/>
            <p14:sldId id="2053"/>
            <p14:sldId id="2054"/>
            <p14:sldId id="2056"/>
            <p14:sldId id="2061"/>
            <p14:sldId id="2057"/>
            <p14:sldId id="2058"/>
            <p14:sldId id="2060"/>
            <p14:sldId id="2059"/>
            <p14:sldId id="20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6C808-A39E-4E81-BEAB-D2B293A1AF41}" type="datetimeFigureOut">
              <a:rPr lang="nl-BE" smtClean="0"/>
              <a:t>23/04/2020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EBD88-490D-44A6-AED5-6EB865EC00B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46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C05E6D-6A65-4ABD-875C-954F8D4F5A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87946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8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8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8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8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954AD8D-E58C-4C50-8AB3-AB8AF4E49779}" type="slidenum">
              <a:rPr lang="en-US" sz="1300">
                <a:solidFill>
                  <a:schemeClr val="tx1"/>
                </a:solidFill>
              </a:rPr>
              <a:pPr eaLnBrk="1" hangingPunct="1"/>
              <a:t>3</a:t>
            </a:fld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2523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25750" y="2259013"/>
            <a:ext cx="15017751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6" descr="ARTE_pr_PPt_Punt"/>
          <p:cNvPicPr>
            <a:picLocks noChangeAspect="1" noChangeArrowheads="1"/>
          </p:cNvPicPr>
          <p:nvPr/>
        </p:nvPicPr>
        <p:blipFill>
          <a:blip r:embed="rId3" cstate="print"/>
          <a:srcRect t="20750"/>
          <a:stretch>
            <a:fillRect/>
          </a:stretch>
        </p:blipFill>
        <p:spPr bwMode="auto">
          <a:xfrm>
            <a:off x="0" y="1"/>
            <a:ext cx="1219200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9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963085" y="438151"/>
            <a:ext cx="10579100" cy="1095375"/>
          </a:xfr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</a:p>
        </p:txBody>
      </p:sp>
      <p:pic>
        <p:nvPicPr>
          <p:cNvPr id="8194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1" y="4803549"/>
            <a:ext cx="2032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411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7BE05496-3B10-4A41-8C93-08BB49645C7C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4469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175752" y="0"/>
            <a:ext cx="2736849" cy="62309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63084" y="0"/>
            <a:ext cx="8009467" cy="62309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16F3D47-FFE9-479F-9037-FEF9EA7AD6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8191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en tekst bov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CEF5E14-41EF-4384-A221-B95AAD68111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4792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en object bov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56CAE482-F4CF-42FD-A102-D28383B61AD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6529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el, inhoud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292A9103-B1A4-4E72-B16D-CC0F061E632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5485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07500AD-C4BB-4B1D-B172-BA010A5CE0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2417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31746CC9-2660-48D4-8C8B-A0B0CDBB99B0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6290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3A4AE-8DB4-496E-8E13-031B045371D6}" type="datetimeFigureOut">
              <a:rPr lang="en-US"/>
              <a:pPr>
                <a:defRPr/>
              </a:pPr>
              <a:t>4/23/2020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BB038-3F5A-4047-B30F-E06C3E47D8DA}" type="slidenum">
              <a:rPr lang="en-CA"/>
              <a:pPr>
                <a:defRPr/>
              </a:pPr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897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820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07DCCE98-C9D1-4FEF-ADDE-AE30A9E734C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4628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F8B896B4-E00B-4DE9-9035-90E8A04EE6C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1558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CBA431D4-C4EA-4267-BBB6-C71DCDFCE14A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7847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B81F973-C481-4980-A0B7-87F0E9C3175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3555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1B713D80-EF8A-4A88-BBD7-6C507639B2E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359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5DF2318-0576-4E4A-A8B4-7BF50C29429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586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EF52B10-FE16-474A-A3EE-A30968C8FBB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203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63085" y="0"/>
            <a:ext cx="10265833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3085" y="1328738"/>
            <a:ext cx="10949516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1033" y="6470650"/>
            <a:ext cx="3208867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100"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>
            <a:off x="0" y="922338"/>
            <a:ext cx="12192000" cy="0"/>
          </a:xfrm>
          <a:prstGeom prst="line">
            <a:avLst/>
          </a:prstGeom>
          <a:noFill/>
          <a:ln w="12700">
            <a:solidFill>
              <a:srgbClr val="CCCC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nl-NL">
              <a:cs typeface="+mn-cs"/>
            </a:endParaRPr>
          </a:p>
        </p:txBody>
      </p:sp>
      <p:pic>
        <p:nvPicPr>
          <p:cNvPr id="9218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2" y="61119"/>
            <a:ext cx="1066799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60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0000"/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239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5000"/>
        <a:buFont typeface="Times" pitchFamily="18" charset="0"/>
        <a:buChar char="•"/>
        <a:defRPr>
          <a:solidFill>
            <a:schemeClr val="tx1"/>
          </a:solidFill>
          <a:latin typeface="+mn-lt"/>
        </a:defRPr>
      </a:lvl2pPr>
      <a:lvl3pPr marL="1135063" indent="-220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3pPr>
      <a:lvl4pPr marL="1503363" indent="-2079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4pPr>
      <a:lvl5pPr marL="1898650" indent="-2047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5pPr>
      <a:lvl6pPr marL="23558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6pPr>
      <a:lvl7pPr marL="28130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7pPr>
      <a:lvl8pPr marL="32702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8pPr>
      <a:lvl9pPr marL="37274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sitory.genmymodel.com/srujana92/card-gam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5413932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cd/B28359_01/server.111/b28328/diagrams.htm#G5482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mdams.gitbook.io/project/semester-2/all-in-projecten/1_mapmapker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46314" y="438151"/>
            <a:ext cx="7831137" cy="1095375"/>
          </a:xfrm>
        </p:spPr>
        <p:txBody>
          <a:bodyPr/>
          <a:lstStyle/>
          <a:p>
            <a:pPr eaLnBrk="1" hangingPunct="1"/>
            <a:r>
              <a:rPr lang="en-US" sz="2800" dirty="0"/>
              <a:t>Object Oriented Programming</a:t>
            </a:r>
          </a:p>
        </p:txBody>
      </p:sp>
      <p:sp>
        <p:nvSpPr>
          <p:cNvPr id="167939" name="Rectangle 9"/>
          <p:cNvSpPr>
            <a:spLocks noChangeArrowheads="1"/>
          </p:cNvSpPr>
          <p:nvPr/>
        </p:nvSpPr>
        <p:spPr bwMode="auto">
          <a:xfrm>
            <a:off x="2236788" y="1543051"/>
            <a:ext cx="7834312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Compositie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en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agregatie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88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DDC7AD-574E-4A81-A213-BC628EF4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Ter info: </a:t>
            </a:r>
            <a:r>
              <a:rPr lang="nl-BE" dirty="0" err="1"/>
              <a:t>Agregatie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0C28BBC-72CA-438E-A0A2-53DD49542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</a:t>
            </a:r>
            <a:r>
              <a:rPr lang="nl-BE" dirty="0" err="1"/>
              <a:t>Lightweight</a:t>
            </a:r>
            <a:r>
              <a:rPr lang="nl-BE" dirty="0"/>
              <a:t>” compositie:</a:t>
            </a:r>
          </a:p>
          <a:p>
            <a:pPr lvl="1"/>
            <a:r>
              <a:rPr lang="nl-BE" dirty="0"/>
              <a:t>Bij compositie sterft het object indien hoofdobject sterft</a:t>
            </a:r>
          </a:p>
          <a:p>
            <a:pPr lvl="1"/>
            <a:r>
              <a:rPr lang="nl-BE" dirty="0"/>
              <a:t>Bij </a:t>
            </a:r>
            <a:r>
              <a:rPr lang="nl-BE" dirty="0" err="1"/>
              <a:t>agregatie</a:t>
            </a:r>
            <a:r>
              <a:rPr lang="nl-BE" dirty="0"/>
              <a:t> niet. 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/>
              <a:t>Compositie: “is </a:t>
            </a:r>
            <a:r>
              <a:rPr lang="nl-BE" dirty="0" err="1"/>
              <a:t>entirely</a:t>
            </a:r>
            <a:r>
              <a:rPr lang="nl-BE" dirty="0"/>
              <a:t> made of”  . 	Voorbeeld:   Boek &lt;= pagina’s</a:t>
            </a:r>
          </a:p>
          <a:p>
            <a:pPr lvl="1"/>
            <a:r>
              <a:rPr lang="nl-BE" dirty="0" err="1"/>
              <a:t>Agregatie</a:t>
            </a:r>
            <a:r>
              <a:rPr lang="nl-BE" dirty="0"/>
              <a:t>: “is part of”		Voorbeeld:   Deck &lt;= speelkaarten</a:t>
            </a:r>
          </a:p>
          <a:p>
            <a:pPr lvl="1"/>
            <a:endParaRPr lang="nl-BE" dirty="0"/>
          </a:p>
          <a:p>
            <a:r>
              <a:rPr lang="nl-BE" dirty="0"/>
              <a:t>Aangeduid met niet-volle ruit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5089998-1820-46C0-9908-3B7143A16B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10</a:t>
            </a:fld>
            <a:endParaRPr lang="nl-NL" dirty="0"/>
          </a:p>
        </p:txBody>
      </p:sp>
      <p:pic>
        <p:nvPicPr>
          <p:cNvPr id="6" name="Afbeelding 5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753ECE32-6424-4CDC-9E97-7EB33A7912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35"/>
          <a:stretch/>
        </p:blipFill>
        <p:spPr>
          <a:xfrm>
            <a:off x="6887936" y="4387963"/>
            <a:ext cx="5219700" cy="22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27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F83A8C-34C7-48DE-9C20-0D709B4E0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Kaartspel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BA1299-64FE-4907-8289-B5E461A5E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628" y="1105581"/>
            <a:ext cx="10949516" cy="4902200"/>
          </a:xfrm>
        </p:spPr>
        <p:txBody>
          <a:bodyPr/>
          <a:lstStyle/>
          <a:p>
            <a:r>
              <a:rPr lang="nl-BE" dirty="0"/>
              <a:t>Zou je deze klassen kunnen maken? Zéér goede oefening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5E8988E-2089-4986-8B9B-D8F2001B34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11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407E779-F88E-4BF8-9D09-DC57F999F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869" y="1479802"/>
            <a:ext cx="8435375" cy="4990848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A89E037A-D714-449F-BF35-5A3B7BF52DB1}"/>
              </a:ext>
            </a:extLst>
          </p:cNvPr>
          <p:cNvSpPr/>
          <p:nvPr/>
        </p:nvSpPr>
        <p:spPr>
          <a:xfrm>
            <a:off x="963085" y="6414056"/>
            <a:ext cx="6618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Bron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https://repository.genmymodel.com/srujana92/card-game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1029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2897D0-9F44-4634-BB87-38372B2E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Stap verder: Poker</a:t>
            </a:r>
            <a:endParaRPr lang="en-GB" dirty="0"/>
          </a:p>
        </p:txBody>
      </p:sp>
      <p:pic>
        <p:nvPicPr>
          <p:cNvPr id="6" name="Tijdelijke aanduiding voor inhoud 5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C9538AA0-E166-4444-90B0-584FAFC83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39" y="922338"/>
            <a:ext cx="7196062" cy="5397047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A57903F-6195-4931-BAF8-43E0815F91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12</a:t>
            </a:fld>
            <a:endParaRPr lang="nl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4C1C954-75BB-478C-8169-53C5F19B61C4}"/>
              </a:ext>
            </a:extLst>
          </p:cNvPr>
          <p:cNvSpPr/>
          <p:nvPr/>
        </p:nvSpPr>
        <p:spPr>
          <a:xfrm>
            <a:off x="683688" y="6332248"/>
            <a:ext cx="4647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Bron</a:t>
            </a:r>
            <a:r>
              <a:rPr lang="en-GB" dirty="0"/>
              <a:t> </a:t>
            </a:r>
            <a:r>
              <a:rPr lang="en-GB" dirty="0">
                <a:hlinkClick r:id="rId3"/>
              </a:rPr>
              <a:t>https://slideplayer.com/slide/5413932/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2171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4C1CB0-52D2-4101-B329-AE0C1D20D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Nog eentje om het af te leren</a:t>
            </a:r>
            <a:endParaRPr lang="en-GB" dirty="0"/>
          </a:p>
        </p:txBody>
      </p:sp>
      <p:pic>
        <p:nvPicPr>
          <p:cNvPr id="6" name="Tijdelijke aanduiding voor inhoud 5" descr="Afbeelding met tekst, kaart&#10;&#10;Automatisch gegenereerde beschrijving">
            <a:extLst>
              <a:ext uri="{FF2B5EF4-FFF2-40B4-BE49-F238E27FC236}">
                <a16:creationId xmlns:a16="http://schemas.microsoft.com/office/drawing/2014/main" id="{186D416B-B5DF-4372-AC3D-B15967793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77" y="1067481"/>
            <a:ext cx="7541846" cy="4902200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706C76D-10A4-4C30-82D8-31A158C273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13</a:t>
            </a:fld>
            <a:endParaRPr lang="nl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FCBB9F09-0579-4A27-8494-07B11B63072A}"/>
              </a:ext>
            </a:extLst>
          </p:cNvPr>
          <p:cNvSpPr/>
          <p:nvPr/>
        </p:nvSpPr>
        <p:spPr>
          <a:xfrm>
            <a:off x="292100" y="6442342"/>
            <a:ext cx="9100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https://docs.oracle.com/cd/B28359_01/server.111/b28328/diagrams.htm#G5482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1187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779EC6-6EA5-4E22-8D85-3697553C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nu compositie toepassen?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96B256-DDD9-4C9C-9857-E35CDA8C3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3 manieren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237674A-3C7C-422F-9F09-57835E7A82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3697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66BD37-0AFD-4985-8885-C5A78EA2D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Compositie in de praktijk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761EE411-2442-4B29-BB96-B62574D26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606" y="2379663"/>
            <a:ext cx="8763000" cy="2800350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7F6B4FC-DD86-472B-82C6-23E08137B1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26743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3AFB2-6027-4D6C-90A6-187A3931F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Compositie in de praktijk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D53146-AC4F-454B-AC2B-DC90AE551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77F584F-3CBE-4501-BAA3-5FCC616FA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16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BA2D002-2DF8-4E28-8ABB-F610A05F7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1557337"/>
            <a:ext cx="88487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83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13874-D39B-4BCD-AD5B-546F5CFF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11A1D22-7886-47EB-9A3F-D0787C70E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90C1EC1-03B7-494D-9AE0-7E94B2646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17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8D88A6E-3138-4405-B623-880088C8E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157287"/>
            <a:ext cx="88392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87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CDD1CD-9068-4D1B-8BBD-69443956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“Heeft meerdere”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18ED7D6-E0CC-4CC7-8E63-6577492C4D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18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837053D-1580-4F1E-94CE-87D1E0DA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922338"/>
            <a:ext cx="8743950" cy="2152650"/>
          </a:xfrm>
          <a:prstGeom prst="rect">
            <a:avLst/>
          </a:prstGeom>
        </p:spPr>
      </p:pic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D10F4ADF-ED86-4FA9-A3D8-95BC69937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6875" y="2880783"/>
            <a:ext cx="88582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9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B562CE-8A60-4BF9-B353-D48169F1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 met List&lt;&gt;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20B8EDE-FDC7-4A4F-9457-BB96CE0C9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C2195FA-1D93-4EFC-98D8-B5A7369639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19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67F5E8A-7408-4A62-A7A9-3E0126768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957387"/>
            <a:ext cx="92297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4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nl-BE" dirty="0"/>
              <a:t>Compositie en </a:t>
            </a:r>
            <a:r>
              <a:rPr lang="nl-BE" dirty="0" err="1"/>
              <a:t>agregatie</a:t>
            </a:r>
            <a:endParaRPr lang="nl-BE" dirty="0"/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86383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Compositie</a:t>
            </a:r>
            <a:endParaRPr lang="en-US" dirty="0"/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9457" y="1224644"/>
            <a:ext cx="9731829" cy="4572000"/>
          </a:xfrm>
        </p:spPr>
        <p:txBody>
          <a:bodyPr/>
          <a:lstStyle/>
          <a:p>
            <a:pPr eaLnBrk="1" hangingPunct="1"/>
            <a:endParaRPr lang="en-US" sz="4400" dirty="0"/>
          </a:p>
          <a:p>
            <a:pPr eaLnBrk="1" hangingPunct="1"/>
            <a:endParaRPr lang="en-US" sz="4400" dirty="0">
              <a:latin typeface="Courier New" pitchFamily="49" charset="0"/>
            </a:endParaRPr>
          </a:p>
          <a:p>
            <a:pPr eaLnBrk="1" hangingPunct="1"/>
            <a:endParaRPr lang="en-US" sz="4400" b="1" dirty="0"/>
          </a:p>
          <a:p>
            <a:pPr lvl="1" eaLnBrk="1" hangingPunct="1"/>
            <a:r>
              <a:rPr lang="en-US" sz="4000" dirty="0"/>
              <a:t>“Using an object within another object”</a:t>
            </a:r>
          </a:p>
          <a:p>
            <a:pPr lvl="1" eaLnBrk="1" hangingPunct="1"/>
            <a:r>
              <a:rPr lang="en-US" sz="4000" dirty="0"/>
              <a:t>Defines a </a:t>
            </a:r>
            <a:r>
              <a:rPr lang="en-US" sz="4000" b="1" dirty="0"/>
              <a:t>has-a relationship</a:t>
            </a:r>
          </a:p>
        </p:txBody>
      </p:sp>
    </p:spTree>
    <p:extLst>
      <p:ext uri="{BB962C8B-B14F-4D97-AF65-F5344CB8AC3E}">
        <p14:creationId xmlns:p14="http://schemas.microsoft.com/office/powerpoint/2010/main" val="2062739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Overerving</a:t>
            </a:r>
            <a:r>
              <a:rPr lang="en-IE" dirty="0"/>
              <a:t> versus </a:t>
            </a:r>
            <a:r>
              <a:rPr lang="en-IE" dirty="0" err="1"/>
              <a:t>compositie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Compositie</a:t>
            </a:r>
            <a:r>
              <a:rPr lang="en-IE" dirty="0"/>
              <a:t> is het </a:t>
            </a:r>
            <a:r>
              <a:rPr lang="en-IE" dirty="0" err="1"/>
              <a:t>gebruik</a:t>
            </a:r>
            <a:r>
              <a:rPr lang="en-IE" dirty="0"/>
              <a:t> van </a:t>
            </a:r>
            <a:r>
              <a:rPr lang="en-IE" dirty="0" err="1"/>
              <a:t>objecten</a:t>
            </a:r>
            <a:r>
              <a:rPr lang="en-IE" dirty="0"/>
              <a:t> </a:t>
            </a:r>
            <a:r>
              <a:rPr lang="en-IE" dirty="0" err="1"/>
              <a:t>als</a:t>
            </a:r>
            <a:r>
              <a:rPr lang="en-IE" dirty="0"/>
              <a:t> </a:t>
            </a:r>
            <a:r>
              <a:rPr lang="en-IE" dirty="0" err="1"/>
              <a:t>variabelen</a:t>
            </a:r>
            <a:r>
              <a:rPr lang="en-IE" dirty="0"/>
              <a:t> in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andere</a:t>
            </a:r>
            <a:r>
              <a:rPr lang="en-IE" dirty="0"/>
              <a:t> </a:t>
            </a:r>
            <a:r>
              <a:rPr lang="en-IE" dirty="0" err="1"/>
              <a:t>klasse</a:t>
            </a:r>
            <a:endParaRPr lang="en-IE" dirty="0"/>
          </a:p>
          <a:p>
            <a:r>
              <a:rPr lang="en-IE" dirty="0" err="1"/>
              <a:t>Compositie</a:t>
            </a:r>
            <a:r>
              <a:rPr lang="en-IE" dirty="0"/>
              <a:t> is </a:t>
            </a:r>
            <a:r>
              <a:rPr lang="en-IE" dirty="0" err="1"/>
              <a:t>tegenhanger</a:t>
            </a:r>
            <a:r>
              <a:rPr lang="en-IE" dirty="0"/>
              <a:t> van </a:t>
            </a:r>
            <a:r>
              <a:rPr lang="en-IE" dirty="0" err="1"/>
              <a:t>overerving</a:t>
            </a:r>
            <a:r>
              <a:rPr lang="en-IE" dirty="0"/>
              <a:t>:</a:t>
            </a:r>
          </a:p>
          <a:p>
            <a:endParaRPr lang="en-IE" dirty="0"/>
          </a:p>
          <a:p>
            <a:pPr lvl="1"/>
            <a:r>
              <a:rPr lang="en-IE" dirty="0" err="1"/>
              <a:t>Overerving</a:t>
            </a:r>
            <a:r>
              <a:rPr lang="en-IE" dirty="0"/>
              <a:t>: ‘</a:t>
            </a:r>
            <a:r>
              <a:rPr lang="en-IE" dirty="0" err="1"/>
              <a:t>Klasse</a:t>
            </a:r>
            <a:r>
              <a:rPr lang="en-IE" dirty="0"/>
              <a:t> A </a:t>
            </a:r>
            <a:r>
              <a:rPr lang="en-IE" b="1" dirty="0"/>
              <a:t>is </a:t>
            </a:r>
            <a:r>
              <a:rPr lang="en-IE" b="1" dirty="0" err="1"/>
              <a:t>een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 B”</a:t>
            </a:r>
          </a:p>
          <a:p>
            <a:pPr lvl="1"/>
            <a:r>
              <a:rPr lang="en-IE" dirty="0" err="1"/>
              <a:t>Compositie</a:t>
            </a:r>
            <a:r>
              <a:rPr lang="en-IE" dirty="0"/>
              <a:t>: ‘</a:t>
            </a:r>
            <a:r>
              <a:rPr lang="en-IE" dirty="0" err="1"/>
              <a:t>Klasse</a:t>
            </a:r>
            <a:r>
              <a:rPr lang="en-IE" dirty="0"/>
              <a:t> A </a:t>
            </a:r>
            <a:r>
              <a:rPr lang="en-IE" b="1" dirty="0" err="1"/>
              <a:t>heeft</a:t>
            </a:r>
            <a:r>
              <a:rPr lang="en-IE" b="1" dirty="0"/>
              <a:t> </a:t>
            </a:r>
            <a:r>
              <a:rPr lang="en-IE" b="1" dirty="0" err="1"/>
              <a:t>een</a:t>
            </a:r>
            <a:r>
              <a:rPr lang="en-IE" b="1" dirty="0"/>
              <a:t> </a:t>
            </a:r>
            <a:r>
              <a:rPr lang="en-IE" dirty="0"/>
              <a:t>object van type B”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1111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BC215-B01E-43B4-891C-0B369BE13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UML</a:t>
            </a:r>
            <a:endParaRPr lang="en-GB" dirty="0"/>
          </a:p>
        </p:txBody>
      </p:sp>
      <p:pic>
        <p:nvPicPr>
          <p:cNvPr id="6" name="Tijdelijke aanduiding voor inhoud 5" descr="Afbeelding met klok&#10;&#10;Automatisch gegenereerde beschrijving">
            <a:extLst>
              <a:ext uri="{FF2B5EF4-FFF2-40B4-BE49-F238E27FC236}">
                <a16:creationId xmlns:a16="http://schemas.microsoft.com/office/drawing/2014/main" id="{19798FE0-5308-443A-8DBB-429ACD4FA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272" y="3424864"/>
            <a:ext cx="5067006" cy="2424804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8766922-19BF-4A70-88D2-B28EDA8B0B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</a:t>
            </a:fld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DD12368F-3FDE-4674-960E-8CDDE1023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645" y="1008332"/>
            <a:ext cx="7267635" cy="706167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7D118B79-D03F-40F9-8E45-6F38FF3E2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647" y="1905270"/>
            <a:ext cx="7399732" cy="78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2D8B5-B33A-4B24-BBD8-1AAD7E8D6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“Heeft meerdere…”</a:t>
            </a:r>
            <a:endParaRPr lang="en-GB" dirty="0"/>
          </a:p>
        </p:txBody>
      </p:sp>
      <p:pic>
        <p:nvPicPr>
          <p:cNvPr id="6" name="Tijdelijke aanduiding voor inhoud 5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F17BA4AF-A650-4A89-8FB0-D9F712993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0" y="1776866"/>
            <a:ext cx="9482914" cy="3845606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6AD2D3-0736-4BDC-B014-CB2428EA5E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2723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Compositievoorbeeld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67579" y="4406900"/>
            <a:ext cx="8212137" cy="4902200"/>
          </a:xfrm>
        </p:spPr>
        <p:txBody>
          <a:bodyPr/>
          <a:lstStyle/>
          <a:p>
            <a:r>
              <a:rPr lang="en-IE" dirty="0"/>
              <a:t>Auto </a:t>
            </a:r>
            <a:r>
              <a:rPr lang="en-IE" dirty="0" err="1"/>
              <a:t>hééft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motor </a:t>
            </a:r>
          </a:p>
          <a:p>
            <a:r>
              <a:rPr lang="en-IE" dirty="0" err="1"/>
              <a:t>Sportwagen</a:t>
            </a:r>
            <a:r>
              <a:rPr lang="en-IE" dirty="0"/>
              <a:t> IS </a:t>
            </a:r>
            <a:r>
              <a:rPr lang="en-IE" dirty="0" err="1"/>
              <a:t>een</a:t>
            </a:r>
            <a:r>
              <a:rPr lang="en-IE" dirty="0"/>
              <a:t> auto</a:t>
            </a:r>
          </a:p>
          <a:p>
            <a:r>
              <a:rPr lang="en-IE" dirty="0" err="1"/>
              <a:t>Sportwagen</a:t>
            </a:r>
            <a:r>
              <a:rPr lang="en-IE" dirty="0"/>
              <a:t> </a:t>
            </a:r>
            <a:r>
              <a:rPr lang="en-IE" dirty="0" err="1"/>
              <a:t>hééft</a:t>
            </a:r>
            <a:r>
              <a:rPr lang="en-IE" dirty="0"/>
              <a:t> </a:t>
            </a:r>
            <a:r>
              <a:rPr lang="en-IE" dirty="0" err="1"/>
              <a:t>bijgevolg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motor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7</a:t>
            </a:fld>
            <a:endParaRPr lang="nl-NL" dirty="0"/>
          </a:p>
        </p:txBody>
      </p:sp>
      <p:grpSp>
        <p:nvGrpSpPr>
          <p:cNvPr id="9" name="Groep 8"/>
          <p:cNvGrpSpPr/>
          <p:nvPr/>
        </p:nvGrpSpPr>
        <p:grpSpPr>
          <a:xfrm>
            <a:off x="5460041" y="574159"/>
            <a:ext cx="4972050" cy="3669229"/>
            <a:chOff x="3755287" y="2732567"/>
            <a:chExt cx="4972050" cy="3669229"/>
          </a:xfrm>
        </p:grpSpPr>
        <p:pic>
          <p:nvPicPr>
            <p:cNvPr id="9318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55287" y="2944221"/>
              <a:ext cx="4972050" cy="3457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kstvak 5"/>
            <p:cNvSpPr txBox="1"/>
            <p:nvPr/>
          </p:nvSpPr>
          <p:spPr>
            <a:xfrm>
              <a:off x="5380074" y="2732567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dirty="0" err="1"/>
                <a:t>compositie</a:t>
              </a:r>
              <a:endParaRPr lang="en-IE" dirty="0"/>
            </a:p>
          </p:txBody>
        </p:sp>
        <p:sp>
          <p:nvSpPr>
            <p:cNvPr id="7" name="Tekstvak 6"/>
            <p:cNvSpPr txBox="1"/>
            <p:nvPr/>
          </p:nvSpPr>
          <p:spPr>
            <a:xfrm>
              <a:off x="4596809" y="4511748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dirty="0" err="1"/>
                <a:t>Overerving</a:t>
              </a:r>
              <a:endParaRPr lang="en-IE" dirty="0"/>
            </a:p>
          </p:txBody>
        </p:sp>
      </p:grpSp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3244" y="947183"/>
            <a:ext cx="23431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248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Voorbeeld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8</a:t>
            </a:fld>
            <a:endParaRPr lang="nl-NL" dirty="0"/>
          </a:p>
        </p:txBody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38476" y="694660"/>
            <a:ext cx="762952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6840" y="4273625"/>
            <a:ext cx="33909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A1E0D15A-DFB6-452C-8922-A95BAC8A0DBC}"/>
              </a:ext>
            </a:extLst>
          </p:cNvPr>
          <p:cNvSpPr/>
          <p:nvPr/>
        </p:nvSpPr>
        <p:spPr>
          <a:xfrm>
            <a:off x="100976" y="6452672"/>
            <a:ext cx="8970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hlinkClick r:id="rId4"/>
              </a:rPr>
              <a:t>https://timdams.gitbook.io/project/semester-2/all-in-projecten/1_mapmapker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5121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colanut.com/photo2/wallpaper1600x1200/vladstudio_duality_1600x1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310110" y="2425350"/>
            <a:ext cx="4041073" cy="1795777"/>
          </a:xfrm>
        </p:spPr>
        <p:txBody>
          <a:bodyPr anchor="t"/>
          <a:lstStyle/>
          <a:p>
            <a:pPr marL="0" indent="0" algn="ctr">
              <a:buNone/>
            </a:pPr>
            <a:r>
              <a:rPr lang="nl-BE" sz="4400" kern="1200" dirty="0">
                <a:solidFill>
                  <a:schemeClr val="bg1"/>
                </a:solidFill>
                <a:latin typeface="Arial" charset="0"/>
                <a:cs typeface="Arial" charset="0"/>
              </a:rPr>
              <a:t>Compositie</a:t>
            </a:r>
          </a:p>
          <a:p>
            <a:pPr marL="0" indent="0">
              <a:buNone/>
            </a:pPr>
            <a:r>
              <a:rPr lang="nl-BE" sz="4400" b="1" kern="1200" dirty="0">
                <a:solidFill>
                  <a:schemeClr val="bg1"/>
                </a:solidFill>
                <a:latin typeface="Arial" charset="0"/>
                <a:cs typeface="Arial" charset="0"/>
              </a:rPr>
              <a:t>“HEEFT EEN”</a:t>
            </a:r>
          </a:p>
          <a:p>
            <a:pPr marL="0" indent="0">
              <a:buNone/>
            </a:pPr>
            <a:endParaRPr lang="nl-B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9</a:t>
            </a:fld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6776484" y="2425349"/>
            <a:ext cx="3338623" cy="14465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nl-BE" sz="4400" dirty="0">
                <a:solidFill>
                  <a:schemeClr val="bg1"/>
                </a:solidFill>
              </a:rPr>
              <a:t>Overerving </a:t>
            </a:r>
          </a:p>
          <a:p>
            <a:pPr algn="ctr"/>
            <a:r>
              <a:rPr lang="nl-BE" sz="4400" b="1" dirty="0">
                <a:solidFill>
                  <a:schemeClr val="bg1"/>
                </a:solidFill>
              </a:rPr>
              <a:t>“IS EEN”</a:t>
            </a:r>
            <a:endParaRPr lang="nl-B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854225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ardontwerp">
  <a:themeElements>
    <a:clrScheme name="Roo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ardontwerp 1">
        <a:dk1>
          <a:srgbClr val="330000"/>
        </a:dk1>
        <a:lt1>
          <a:srgbClr val="FFFFFF"/>
        </a:lt1>
        <a:dk2>
          <a:srgbClr val="330000"/>
        </a:dk2>
        <a:lt2>
          <a:srgbClr val="5C1F00"/>
        </a:lt2>
        <a:accent1>
          <a:srgbClr val="FF9900"/>
        </a:accent1>
        <a:accent2>
          <a:srgbClr val="330000"/>
        </a:accent2>
        <a:accent3>
          <a:srgbClr val="FFFFFF"/>
        </a:accent3>
        <a:accent4>
          <a:srgbClr val="2A0000"/>
        </a:accent4>
        <a:accent5>
          <a:srgbClr val="FFCAAA"/>
        </a:accent5>
        <a:accent6>
          <a:srgbClr val="2D0000"/>
        </a:accent6>
        <a:hlink>
          <a:srgbClr val="FFCC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318</Words>
  <Application>Microsoft Office PowerPoint</Application>
  <PresentationFormat>Breedbeeld</PresentationFormat>
  <Paragraphs>69</Paragraphs>
  <Slides>19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5" baseType="lpstr">
      <vt:lpstr>Arial</vt:lpstr>
      <vt:lpstr>Times New Roman</vt:lpstr>
      <vt:lpstr>Calibri</vt:lpstr>
      <vt:lpstr>Courier New</vt:lpstr>
      <vt:lpstr>Times</vt:lpstr>
      <vt:lpstr>Standaardontwerp</vt:lpstr>
      <vt:lpstr>Object Oriented Programming</vt:lpstr>
      <vt:lpstr>Compositie en agregatie</vt:lpstr>
      <vt:lpstr>Compositie</vt:lpstr>
      <vt:lpstr>Overerving versus compositie</vt:lpstr>
      <vt:lpstr>UML</vt:lpstr>
      <vt:lpstr>“Heeft meerdere…”</vt:lpstr>
      <vt:lpstr>Compositievoorbeeld</vt:lpstr>
      <vt:lpstr>Voorbeeld</vt:lpstr>
      <vt:lpstr>PowerPoint-presentatie</vt:lpstr>
      <vt:lpstr>Ter info: Agregatie</vt:lpstr>
      <vt:lpstr>Kaartspel</vt:lpstr>
      <vt:lpstr>Stap verder: Poker</vt:lpstr>
      <vt:lpstr>Nog eentje om het af te leren</vt:lpstr>
      <vt:lpstr>Hoe nu compositie toepassen?</vt:lpstr>
      <vt:lpstr>Compositie in de praktijk</vt:lpstr>
      <vt:lpstr>Compositie in de praktijk</vt:lpstr>
      <vt:lpstr>PowerPoint-presentatie</vt:lpstr>
      <vt:lpstr>“Heeft meerdere”</vt:lpstr>
      <vt:lpstr>Voorbeeld met List&lt;&gt;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 Dams</dc:creator>
  <cp:lastModifiedBy>Tim Dams</cp:lastModifiedBy>
  <cp:revision>18</cp:revision>
  <dcterms:created xsi:type="dcterms:W3CDTF">2019-03-25T10:07:26Z</dcterms:created>
  <dcterms:modified xsi:type="dcterms:W3CDTF">2020-04-23T19:27:49Z</dcterms:modified>
</cp:coreProperties>
</file>